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1b5d902-9e5c-c664-2b68-faf312e24df2}">
          <p14:sldIdLst>
            <p14:sldId id="256"/>
            <p14:sldId id="257"/>
          </p14:sldIdLst>
        </p14:section>
        <p14:section name="Demo steps" id="{86d58b6f-09c1-c57c-5491-83b89dfcb10f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Recap" id="{588bd603-78f3-c850-b114-c981e77a7054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Walkthrough of the live demo, captured from our build at Vibe Sprint Hyderabad.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ldOn Titl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5087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346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ldOn Step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HoldOn · Demo walkthrough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5087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HoldOn: how it works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346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How HoldOn stops a computer scam, step by step.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She can't call for help. HoldOn does.</a:t>
            </a:r>
            <a:endParaRPr lang="en-US" sz="1800" dirty="0"/>
          </a:p>
        </p:txBody>
      </p:sp>
      <p:sp>
        <p:nvSpPr>
          <p:cNvPr id="4" name="Logo mark"/>
          <p:cNvSpPr/>
          <p:nvPr/>
        </p:nvSpPr>
        <p:spPr>
          <a:xfrm>
            <a:off x="548640" y="914400"/>
            <a:ext cx="502920" cy="502920"/>
          </a:xfrm>
          <a:prstGeom prst="roundRect">
            <a:avLst>
              <a:gd name="adj" fmla="val 21818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Logo check"/>
          <p:cNvSpPr txBox="1"/>
          <p:nvPr/>
        </p:nvSpPr>
        <p:spPr>
          <a:xfrm>
            <a:off x="548640" y="914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✓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Who's who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i</a:t>
            </a:r>
            <a:endParaRPr lang="en-US" sz="2200" dirty="0"/>
          </a:p>
        </p:txBody>
      </p:sp>
      <p:sp>
        <p:nvSpPr>
          <p:cNvPr id="5" name="Cast card 1"/>
          <p:cNvSpPr/>
          <p:nvPr/>
        </p:nvSpPr>
        <p:spPr>
          <a:xfrm>
            <a:off x="457200" y="1234440"/>
            <a:ext cx="2606040" cy="1234440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37160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Margaret, 74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Mom. HoldOn is added to her laptop's web browser.</a:t>
            </a:r>
            <a:endParaRPr lang="en-US" sz="1300" dirty="0"/>
          </a:p>
        </p:txBody>
      </p:sp>
      <p:sp>
        <p:nvSpPr>
          <p:cNvPr id="8" name="Cast card 2"/>
          <p:cNvSpPr/>
          <p:nvPr/>
        </p:nvSpPr>
        <p:spPr>
          <a:xfrm>
            <a:off x="3246120" y="1234440"/>
            <a:ext cx="2606040" cy="1234440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37160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Sarah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783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Her daughter. Lives far away. Gets alerts on her phone.</a:t>
            </a:r>
            <a:endParaRPr lang="en-US" sz="1300" dirty="0"/>
          </a:p>
        </p:txBody>
      </p:sp>
      <p:sp>
        <p:nvSpPr>
          <p:cNvPr id="11" name="Cast card 3"/>
          <p:cNvSpPr/>
          <p:nvPr/>
        </p:nvSpPr>
        <p:spPr>
          <a:xfrm>
            <a:off x="6035040" y="1234440"/>
            <a:ext cx="2606040" cy="1234440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0" y="137160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The scammer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1783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Pretends to be from Microsoft. Wants to control Mom's computer.</a:t>
            </a:r>
            <a:endParaRPr lang="en-US" sz="1300" dirty="0"/>
          </a:p>
        </p:txBody>
      </p:sp>
      <p:sp>
        <p:nvSpPr>
          <p:cNvPr id="14" name="Flow dot 1"/>
          <p:cNvSpPr/>
          <p:nvPr/>
        </p:nvSpPr>
        <p:spPr>
          <a:xfrm>
            <a:off x="75895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895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Set up</a:t>
            </a:r>
            <a:endParaRPr lang="en-US" sz="1200" dirty="0"/>
          </a:p>
        </p:txBody>
      </p:sp>
      <p:sp>
        <p:nvSpPr>
          <p:cNvPr id="17" name="Flow line"/>
          <p:cNvSpPr/>
          <p:nvPr/>
        </p:nvSpPr>
        <p:spPr>
          <a:xfrm>
            <a:off x="130759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18" name="Flow dot 2"/>
          <p:cNvSpPr/>
          <p:nvPr/>
        </p:nvSpPr>
        <p:spPr>
          <a:xfrm>
            <a:off x="194767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94767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64592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Fake warning</a:t>
            </a:r>
            <a:endParaRPr lang="en-US" sz="1200" dirty="0"/>
          </a:p>
        </p:txBody>
      </p:sp>
      <p:sp>
        <p:nvSpPr>
          <p:cNvPr id="21" name="Flow line"/>
          <p:cNvSpPr/>
          <p:nvPr/>
        </p:nvSpPr>
        <p:spPr>
          <a:xfrm>
            <a:off x="249631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22" name="Flow dot 3"/>
          <p:cNvSpPr/>
          <p:nvPr/>
        </p:nvSpPr>
        <p:spPr>
          <a:xfrm>
            <a:off x="313639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13639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283464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Scam app</a:t>
            </a:r>
            <a:endParaRPr lang="en-US" sz="1200" dirty="0"/>
          </a:p>
        </p:txBody>
      </p:sp>
      <p:sp>
        <p:nvSpPr>
          <p:cNvPr id="25" name="Flow line"/>
          <p:cNvSpPr/>
          <p:nvPr/>
        </p:nvSpPr>
        <p:spPr>
          <a:xfrm>
            <a:off x="368503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26" name="Flow dot 4"/>
          <p:cNvSpPr/>
          <p:nvPr/>
        </p:nvSpPr>
        <p:spPr>
          <a:xfrm>
            <a:off x="432511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32511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02336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Phone buzzes</a:t>
            </a:r>
            <a:endParaRPr lang="en-US" sz="1200" dirty="0"/>
          </a:p>
        </p:txBody>
      </p:sp>
      <p:sp>
        <p:nvSpPr>
          <p:cNvPr id="29" name="Flow line"/>
          <p:cNvSpPr/>
          <p:nvPr/>
        </p:nvSpPr>
        <p:spPr>
          <a:xfrm>
            <a:off x="487375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30" name="Flow dot 5"/>
          <p:cNvSpPr/>
          <p:nvPr/>
        </p:nvSpPr>
        <p:spPr>
          <a:xfrm>
            <a:off x="5513832" y="28803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51383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521208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Scam stopped</a:t>
            </a:r>
            <a:endParaRPr lang="en-US" sz="1200" dirty="0"/>
          </a:p>
        </p:txBody>
      </p:sp>
      <p:sp>
        <p:nvSpPr>
          <p:cNvPr id="33" name="Flow line"/>
          <p:cNvSpPr/>
          <p:nvPr/>
        </p:nvSpPr>
        <p:spPr>
          <a:xfrm>
            <a:off x="606247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34" name="Flow dot 6"/>
          <p:cNvSpPr/>
          <p:nvPr/>
        </p:nvSpPr>
        <p:spPr>
          <a:xfrm>
            <a:off x="670255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70255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Scoreboard</a:t>
            </a:r>
            <a:endParaRPr lang="en-US" sz="1200" dirty="0"/>
          </a:p>
        </p:txBody>
      </p:sp>
      <p:sp>
        <p:nvSpPr>
          <p:cNvPr id="37" name="Flow line"/>
          <p:cNvSpPr/>
          <p:nvPr/>
        </p:nvSpPr>
        <p:spPr>
          <a:xfrm>
            <a:off x="7251192" y="3131820"/>
            <a:ext cx="594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sp>
      <p:sp>
        <p:nvSpPr>
          <p:cNvPr id="38" name="Flow dot 7"/>
          <p:cNvSpPr/>
          <p:nvPr/>
        </p:nvSpPr>
        <p:spPr>
          <a:xfrm>
            <a:off x="7891272" y="28803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891272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7589520" y="34747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Can't hide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Sarah turns on HoldOn for Mom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TAKES 2 MINUTES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Adds HoldOn to Mom's web browser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Types in both their names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Sends a test message to her own phone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Her phone says: "HoldOn is now protecting Margaret."</a:t>
            </a:r>
            <a:endParaRPr lang="en-US" sz="1400" dirty="0"/>
          </a:p>
        </p:txBody>
      </p:sp>
      <p:sp>
        <p:nvSpPr>
          <p:cNvPr id="9" name="HoldOn popup frame"/>
          <p:cNvSpPr/>
          <p:nvPr/>
        </p:nvSpPr>
        <p:spPr>
          <a:xfrm>
            <a:off x="4533375" y="1133856"/>
            <a:ext cx="3551970" cy="2624328"/>
          </a:xfrm>
          <a:prstGeom prst="roundRect">
            <a:avLst>
              <a:gd name="adj" fmla="val 2787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HoldOn popup" descr="HoldOn pop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8239" y="1188720"/>
            <a:ext cx="3442242" cy="2514600"/>
          </a:xfrm>
          <a:prstGeom prst="rect">
            <a:avLst/>
          </a:prstGeom>
        </p:spPr>
      </p:pic>
      <p:sp>
        <p:nvSpPr>
          <p:cNvPr id="11" name="Telegram confirmation frame"/>
          <p:cNvSpPr/>
          <p:nvPr/>
        </p:nvSpPr>
        <p:spPr>
          <a:xfrm>
            <a:off x="3907536" y="3877056"/>
            <a:ext cx="4803648" cy="749808"/>
          </a:xfrm>
          <a:prstGeom prst="roundRect">
            <a:avLst>
              <a:gd name="adj" fmla="val 9756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Telegram confirmation" descr="Telegram confirm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931920"/>
            <a:ext cx="4693920" cy="640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A fake virus warning pops up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ON MOM'S SCREEN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scary page says her computer has a virus and to call "Microsoft"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HoldOn knows this trick and spots the fake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It covers the page: "This warning is FAKE. Do NOT call."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Sarah's phone gets a quiet alert</a:t>
            </a:r>
            <a:endParaRPr lang="en-US" sz="1400" dirty="0"/>
          </a:p>
        </p:txBody>
      </p:sp>
      <p:sp>
        <p:nvSpPr>
          <p:cNvPr id="9" name="Fake virus popup demo page frame"/>
          <p:cNvSpPr/>
          <p:nvPr/>
        </p:nvSpPr>
        <p:spPr>
          <a:xfrm>
            <a:off x="3877056" y="1488186"/>
            <a:ext cx="4864608" cy="2784348"/>
          </a:xfrm>
          <a:prstGeom prst="roundRect">
            <a:avLst>
              <a:gd name="adj" fmla="val 2627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Fake virus popup demo page" descr="Fake virus popup demo p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543050"/>
            <a:ext cx="4754880" cy="26746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"Install this app." HoldOn: STOP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MOST DANGEROUS STEP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The scammer tells her to get AnyDesk, an app that lets him control her computer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HoldOn knows this app and steps in right away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giant STOP sign she can't miss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"Sarah knows. She will call you."</a:t>
            </a:r>
            <a:endParaRPr lang="en-US" sz="1400" dirty="0"/>
          </a:p>
        </p:txBody>
      </p:sp>
      <p:sp>
        <p:nvSpPr>
          <p:cNvPr id="9" name="STOP overlay on anydesk.com frame"/>
          <p:cNvSpPr/>
          <p:nvPr/>
        </p:nvSpPr>
        <p:spPr>
          <a:xfrm>
            <a:off x="3877056" y="1672438"/>
            <a:ext cx="4864608" cy="2415845"/>
          </a:xfrm>
          <a:prstGeom prst="roundRect">
            <a:avLst>
              <a:gd name="adj" fmla="val 3028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STOP overlay on anydesk.com" descr="STOP overlay on anydesk.c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727302"/>
            <a:ext cx="4754880" cy="230611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Sarah's phone buzzes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ON SARAH'S PHONE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AI explains what happened, in plain words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It tells Sarah exactly what to do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The scammer can't see this message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Help comes from outside the scam</a:t>
            </a:r>
            <a:endParaRPr lang="en-US" sz="1400" dirty="0"/>
          </a:p>
        </p:txBody>
      </p:sp>
      <p:sp>
        <p:nvSpPr>
          <p:cNvPr id="9" name="AI-written Telegram alert frame"/>
          <p:cNvSpPr/>
          <p:nvPr/>
        </p:nvSpPr>
        <p:spPr>
          <a:xfrm>
            <a:off x="3877056" y="2012800"/>
            <a:ext cx="4864608" cy="1735121"/>
          </a:xfrm>
          <a:prstGeom prst="roundRect">
            <a:avLst>
              <a:gd name="adj" fmla="val 4216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AI-written Telegram alert" descr="AI-written Telegram ale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2067664"/>
            <a:ext cx="4754880" cy="162539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Sarah calls Mom. Scam stopped.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ONE TAP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Sarah calls Mom and tells her to hang up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She taps "It was a scam — I stopped it"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HoldOn saves the result: scam stopped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Every alert tells us if HoldOn helped</a:t>
            </a:r>
            <a:endParaRPr lang="en-US" sz="1400" dirty="0"/>
          </a:p>
        </p:txBody>
      </p:sp>
      <p:sp>
        <p:nvSpPr>
          <p:cNvPr id="9" name="Alert logged as scam stopped frame"/>
          <p:cNvSpPr/>
          <p:nvPr/>
        </p:nvSpPr>
        <p:spPr>
          <a:xfrm>
            <a:off x="3877056" y="2324229"/>
            <a:ext cx="4864608" cy="1112263"/>
          </a:xfrm>
          <a:prstGeom prst="roundRect">
            <a:avLst>
              <a:gd name="adj" fmla="val 6577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Alert logged as scam stopped" descr="Alert logged as scam stopp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2379093"/>
            <a:ext cx="4754880" cy="100253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6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We count every save</a:t>
            </a:r>
            <a:endParaRPr lang="en-US" sz="2800" dirty="0"/>
          </a:p>
        </p:txBody>
      </p:sp>
      <p:sp>
        <p:nvSpPr>
          <p:cNvPr id="5" name="Telegram label"/>
          <p:cNvSpPr txBox="1"/>
          <p:nvPr/>
        </p:nvSpPr>
        <p:spPr>
          <a:xfrm>
            <a:off x="45720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3"/>
                </a:solidFill>
              </a:rPr>
              <a:t>SARAH'S ANSWERS</a:t>
            </a:r>
            <a:endParaRPr lang="en-US" sz="1100" dirty="0"/>
          </a:p>
        </p:txBody>
      </p:sp>
      <p:sp>
        <p:nvSpPr>
          <p:cNvPr id="6" name="Telegram alert history with logged outcomes frame"/>
          <p:cNvSpPr/>
          <p:nvPr/>
        </p:nvSpPr>
        <p:spPr>
          <a:xfrm>
            <a:off x="450914" y="1545336"/>
            <a:ext cx="3304413" cy="3081528"/>
          </a:xfrm>
          <a:prstGeom prst="roundRect">
            <a:avLst>
              <a:gd name="adj" fmla="val 2374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Telegram alert history with logged outcomes" descr="Telegram alert history with logged outcom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78" y="1600200"/>
            <a:ext cx="3194685" cy="2971800"/>
          </a:xfrm>
          <a:prstGeom prst="rect">
            <a:avLst/>
          </a:prstGeom>
        </p:spPr>
      </p:pic>
      <p:sp>
        <p:nvSpPr>
          <p:cNvPr id="8" name="Dashboard label"/>
          <p:cNvSpPr txBox="1"/>
          <p:nvPr/>
        </p:nvSpPr>
        <p:spPr>
          <a:xfrm>
            <a:off x="41148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3"/>
                </a:solidFill>
              </a:rPr>
              <a:t>THE SCOREBOARD</a:t>
            </a:r>
            <a:endParaRPr lang="en-US" sz="1100" dirty="0"/>
          </a:p>
        </p:txBody>
      </p:sp>
      <p:sp>
        <p:nvSpPr>
          <p:cNvPr id="9" name="Dashboard stats frame"/>
          <p:cNvSpPr/>
          <p:nvPr/>
        </p:nvSpPr>
        <p:spPr>
          <a:xfrm>
            <a:off x="4059936" y="1545336"/>
            <a:ext cx="4681728" cy="1481328"/>
          </a:xfrm>
          <a:prstGeom prst="roundRect">
            <a:avLst>
              <a:gd name="adj" fmla="val 4938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Dashboard stats" descr="Dashboard stat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600200"/>
            <a:ext cx="4572000" cy="1371600"/>
          </a:xfrm>
          <a:prstGeom prst="rect">
            <a:avLst/>
          </a:prstGeom>
        </p:spPr>
      </p:pic>
      <p:sp>
        <p:nvSpPr>
          <p:cNvPr id="11" name="Dashboard notes"/>
          <p:cNvSpPr txBox="1"/>
          <p:nvPr/>
        </p:nvSpPr>
        <p:spPr>
          <a:xfrm>
            <a:off x="4114800" y="320040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Counts scams stopped and false alarms (alerts that weren't real scams)</a:t>
            </a:r>
            <a:endParaRPr lang="en-US" sz="1400" dirty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Precision = how often an alert was a real scam</a:t>
            </a:r>
            <a:endParaRPr lang="en-US" sz="1400" dirty="0"/>
          </a:p>
          <a:p>
            <a:pPr marL="190500" indent="-190500"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Real numbers from our tests today. Some false alarms were on purpose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badge"/>
          <p:cNvSpPr/>
          <p:nvPr/>
        </p:nvSpPr>
        <p:spPr>
          <a:xfrm>
            <a:off x="457200" y="411480"/>
            <a:ext cx="548640" cy="5486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Step number"/>
          <p:cNvSpPr txBox="1"/>
          <p:nvPr/>
        </p:nvSpPr>
        <p:spPr>
          <a:xfrm>
            <a:off x="457200" y="411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7</a:t>
            </a:r>
            <a:endParaRPr lang="en-US" sz="2200" dirty="0"/>
          </a:p>
        </p:txBody>
      </p:sp>
      <p:sp>
        <p:nvSpPr>
          <p:cNvPr id="4" name="Text 1"/>
          <p:cNvSpPr/>
          <p:nvPr>
            <p:ph idx="101" type="title" hasCustomPrompt="1"/>
          </p:nvPr>
        </p:nvSpPr>
        <p:spPr>
          <a:xfrm>
            <a:off x="1143000" y="36576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Scammer: "Delete HoldOn"</a:t>
            </a:r>
            <a:endParaRPr lang="en-US" sz="2800" dirty="0"/>
          </a:p>
        </p:txBody>
      </p:sp>
      <p:sp>
        <p:nvSpPr>
          <p:cNvPr id="5" name="Who"/>
          <p:cNvSpPr txBox="1"/>
          <p:nvPr/>
        </p:nvSpPr>
        <p:spPr>
          <a:xfrm>
            <a:off x="45720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CAN'T BE SECRETLY REMOVED</a:t>
            </a:r>
            <a:endParaRPr lang="en-US" sz="1200" dirty="0"/>
          </a:p>
        </p:txBody>
      </p:sp>
      <p:sp>
        <p:nvSpPr>
          <p:cNvPr id="6" name="What happens"/>
          <p:cNvSpPr txBox="1"/>
          <p:nvPr/>
        </p:nvSpPr>
        <p:spPr>
          <a:xfrm>
            <a:off x="457200" y="164592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Scammers often tell people to delete safety apps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If HoldOn is removed, it sends one last alert</a:t>
            </a:r>
            <a:endParaRPr lang="en-US" sz="1400" dirty="0"/>
          </a:p>
          <a:p>
            <a:pPr marL="190500" indent="-1905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So Sarah still finds out</a:t>
            </a:r>
            <a:endParaRPr lang="en-US" sz="1400" dirty="0"/>
          </a:p>
        </p:txBody>
      </p:sp>
      <p:sp>
        <p:nvSpPr>
          <p:cNvPr id="7" name="Outcome card"/>
          <p:cNvSpPr/>
          <p:nvPr/>
        </p:nvSpPr>
        <p:spPr>
          <a:xfrm>
            <a:off x="457200" y="3703320"/>
            <a:ext cx="3108960" cy="777240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8" name="Outcome"/>
          <p:cNvSpPr txBox="1"/>
          <p:nvPr/>
        </p:nvSpPr>
        <p:spPr>
          <a:xfrm>
            <a:off x="594360" y="37033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Deleting HoldOn alerts Sarah too</a:t>
            </a:r>
            <a:endParaRPr lang="en-US" sz="1400" dirty="0"/>
          </a:p>
        </p:txBody>
      </p:sp>
      <p:sp>
        <p:nvSpPr>
          <p:cNvPr id="9" name="Telegram message"/>
          <p:cNvSpPr/>
          <p:nvPr/>
        </p:nvSpPr>
        <p:spPr>
          <a:xfrm>
            <a:off x="4206240" y="1828800"/>
            <a:ext cx="4206240" cy="1371600"/>
          </a:xfrm>
          <a:prstGeom prst="roundRect">
            <a:avLst>
              <a:gd name="adj" fmla="val 12000"/>
            </a:avLst>
          </a:prstGeom>
          <a:solidFill>
            <a:srgbClr val="212D3B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0" name="Tamper alert text"/>
          <p:cNvSpPr txBox="1"/>
          <p:nvPr/>
        </p:nvSpPr>
        <p:spPr>
          <a:xfrm>
            <a:off x="4434840" y="196596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⚠️ HoldOn was removed from Margaret's laptop. Scammers often ask victims to do this. Call her now.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206240" y="333756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bg2"/>
                </a:solidFill>
              </a:rPr>
              <a:t>The real message Sarah gets on her phone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5087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She can't call for help.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HoldOn does.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346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HoldOn spots the trick → Mom sees STOP → Sarah's phone buzzes → Sarah calls → Scam stopped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319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Built in one afternoon with a browser add-on, a small server, AI (Claude) and Telegram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ldOn Night">
  <a:themeElements>
    <a:clrScheme name="HoldOn Night">
      <a:dk1>
        <a:srgbClr val="0F1419"/>
      </a:dk1>
      <a:lt1>
        <a:srgbClr val="FFFFFF"/>
      </a:lt1>
      <a:dk2>
        <a:srgbClr val="182029"/>
      </a:dk2>
      <a:lt2>
        <a:srgbClr val="9AA5B1"/>
      </a:lt2>
      <a:accent1>
        <a:srgbClr val="3FB950"/>
      </a:accent1>
      <a:accent2>
        <a:srgbClr val="E5484D"/>
      </a:accent2>
      <a:accent3>
        <a:srgbClr val="F5A524"/>
      </a:accent3>
      <a:accent4>
        <a:srgbClr val="2A3542"/>
      </a:accent4>
      <a:accent5>
        <a:srgbClr val="7AA2FF"/>
      </a:accent5>
      <a:accent6>
        <a:srgbClr val="F3F1EC"/>
      </a:accent6>
      <a:hlink>
        <a:srgbClr val="7AA2FF"/>
      </a:hlink>
      <a:folHlink>
        <a:srgbClr val="9AA5B1"/>
      </a:folHlink>
    </a:clrScheme>
    <a:fontScheme name="HoldOn Night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HoldOn - Demo walkthrough</dc:title>
  <dc:subject>PptxGenJS Presentation</dc:subject>
  <dc:creator>PptxGenJS</dc:creator>
  <cp:lastModifiedBy>PptxGenJS</cp:lastModifiedBy>
  <cp:revision>1</cp:revision>
  <dcterms:created xsi:type="dcterms:W3CDTF">2026-10-11T10:31:53Z</dcterms:created>
  <dcterms:modified xsi:type="dcterms:W3CDTF">2026-10-11T10:31:53Z</dcterms:modified>
</cp:coreProperties>
</file>